
<file path=[Content_Types].xml><?xml version="1.0" encoding="utf-8"?>
<Types xmlns="http://schemas.openxmlformats.org/package/2006/content-types">
  <Default Extension="xml" ContentType="application/xml"/>
  <Default Extension="mp4" ContentType="video/mp4"/>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56" r:id="rId2"/>
    <p:sldId id="257" r:id="rId3"/>
    <p:sldId id="258" r:id="rId4"/>
    <p:sldId id="260" r:id="rId5"/>
    <p:sldId id="259" r:id="rId6"/>
    <p:sldId id="261" r:id="rId7"/>
    <p:sldId id="263" r:id="rId8"/>
    <p:sldId id="262" r:id="rId9"/>
    <p:sldId id="265" r:id="rId10"/>
    <p:sldId id="266" r:id="rId11"/>
    <p:sldId id="267" r:id="rId12"/>
    <p:sldId id="268" r:id="rId13"/>
    <p:sldId id="264" r:id="rId14"/>
    <p:sldId id="269" r:id="rId15"/>
    <p:sldId id="271" r:id="rId16"/>
    <p:sldId id="272" r:id="rId17"/>
    <p:sldId id="270"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2314"/>
    <p:restoredTop sz="50000"/>
  </p:normalViewPr>
  <p:slideViewPr>
    <p:cSldViewPr snapToGrid="0" snapToObjects="1">
      <p:cViewPr varScale="1">
        <p:scale>
          <a:sx n="50" d="100"/>
          <a:sy n="50" d="100"/>
        </p:scale>
        <p:origin x="1528" y="168"/>
      </p:cViewPr>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presProps" Target="presProps.xml"/><Relationship Id="rId21" Type="http://schemas.openxmlformats.org/officeDocument/2006/relationships/viewProps" Target="viewProps.xml"/><Relationship Id="rId22" Type="http://schemas.openxmlformats.org/officeDocument/2006/relationships/theme" Target="theme/theme1.xml"/><Relationship Id="rId23"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tiff>
</file>

<file path=ppt/media/image10.png>
</file>

<file path=ppt/media/image2.png>
</file>

<file path=ppt/media/image3.png>
</file>

<file path=ppt/media/image4.tiff>
</file>

<file path=ppt/media/image5.png>
</file>

<file path=ppt/media/image6.tiff>
</file>

<file path=ppt/media/image7.tiff>
</file>

<file path=ppt/media/image8.png>
</file>

<file path=ppt/media/image9.tiff>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1D84C4D-BE6A-E346-8F3C-87DEFA9AC9DC}" type="datetimeFigureOut">
              <a:rPr lang="en-US" smtClean="0"/>
              <a:t>3/15/16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1AEA9C9-97FA-EC4A-B1E6-92F2DCAE0694}" type="slidenum">
              <a:rPr lang="en-US" smtClean="0"/>
              <a:t>‹#›</a:t>
            </a:fld>
            <a:endParaRPr lang="en-US"/>
          </a:p>
        </p:txBody>
      </p:sp>
    </p:spTree>
    <p:extLst>
      <p:ext uri="{BB962C8B-B14F-4D97-AF65-F5344CB8AC3E}">
        <p14:creationId xmlns:p14="http://schemas.microsoft.com/office/powerpoint/2010/main" val="7540321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1AEA9C9-97FA-EC4A-B1E6-92F2DCAE0694}" type="slidenum">
              <a:rPr lang="en-US" smtClean="0"/>
              <a:t>1</a:t>
            </a:fld>
            <a:endParaRPr lang="en-US"/>
          </a:p>
        </p:txBody>
      </p:sp>
    </p:spTree>
    <p:extLst>
      <p:ext uri="{BB962C8B-B14F-4D97-AF65-F5344CB8AC3E}">
        <p14:creationId xmlns:p14="http://schemas.microsoft.com/office/powerpoint/2010/main" val="5914060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a:t>
            </a:r>
            <a:r>
              <a:rPr lang="en-US" dirty="0" err="1" smtClean="0"/>
              <a:t>medium.com</a:t>
            </a:r>
            <a:r>
              <a:rPr lang="en-US" dirty="0" smtClean="0"/>
              <a:t>/@</a:t>
            </a:r>
            <a:r>
              <a:rPr lang="en-US" dirty="0" err="1" smtClean="0"/>
              <a:t>octskyward</a:t>
            </a:r>
            <a:r>
              <a:rPr lang="en-US" dirty="0" smtClean="0"/>
              <a:t>/the-resolution-of-the-bitcoin-experiment-dabb30201f7#.ebwc7550h</a:t>
            </a:r>
            <a:endParaRPr lang="en-US" dirty="0"/>
          </a:p>
        </p:txBody>
      </p:sp>
      <p:sp>
        <p:nvSpPr>
          <p:cNvPr id="4" name="Slide Number Placeholder 3"/>
          <p:cNvSpPr>
            <a:spLocks noGrp="1"/>
          </p:cNvSpPr>
          <p:nvPr>
            <p:ph type="sldNum" sz="quarter" idx="10"/>
          </p:nvPr>
        </p:nvSpPr>
        <p:spPr/>
        <p:txBody>
          <a:bodyPr/>
          <a:lstStyle/>
          <a:p>
            <a:fld id="{61AEA9C9-97FA-EC4A-B1E6-92F2DCAE0694}" type="slidenum">
              <a:rPr lang="en-US" smtClean="0"/>
              <a:t>2</a:t>
            </a:fld>
            <a:endParaRPr lang="en-US"/>
          </a:p>
        </p:txBody>
      </p:sp>
    </p:spTree>
    <p:extLst>
      <p:ext uri="{BB962C8B-B14F-4D97-AF65-F5344CB8AC3E}">
        <p14:creationId xmlns:p14="http://schemas.microsoft.com/office/powerpoint/2010/main" val="7171928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www.coindesk.com</a:t>
            </a:r>
            <a:r>
              <a:rPr lang="en-US" dirty="0" smtClean="0"/>
              <a:t>/evolution-bitcoin-behind-berlin-bar/</a:t>
            </a:r>
            <a:endParaRPr lang="en-US" dirty="0"/>
          </a:p>
        </p:txBody>
      </p:sp>
      <p:sp>
        <p:nvSpPr>
          <p:cNvPr id="4" name="Slide Number Placeholder 3"/>
          <p:cNvSpPr>
            <a:spLocks noGrp="1"/>
          </p:cNvSpPr>
          <p:nvPr>
            <p:ph type="sldNum" sz="quarter" idx="10"/>
          </p:nvPr>
        </p:nvSpPr>
        <p:spPr/>
        <p:txBody>
          <a:bodyPr/>
          <a:lstStyle/>
          <a:p>
            <a:fld id="{61AEA9C9-97FA-EC4A-B1E6-92F2DCAE0694}" type="slidenum">
              <a:rPr lang="en-US" smtClean="0"/>
              <a:t>6</a:t>
            </a:fld>
            <a:endParaRPr lang="en-US"/>
          </a:p>
        </p:txBody>
      </p:sp>
    </p:spTree>
    <p:extLst>
      <p:ext uri="{BB962C8B-B14F-4D97-AF65-F5344CB8AC3E}">
        <p14:creationId xmlns:p14="http://schemas.microsoft.com/office/powerpoint/2010/main" val="14691294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a:t>
            </a:r>
            <a:r>
              <a:rPr lang="en-US" dirty="0" err="1" smtClean="0"/>
              <a:t>bitcointalk.org</a:t>
            </a:r>
            <a:r>
              <a:rPr lang="en-US" dirty="0" smtClean="0"/>
              <a:t>/</a:t>
            </a:r>
            <a:r>
              <a:rPr lang="en-US" dirty="0" err="1" smtClean="0"/>
              <a:t>index.php?topic</a:t>
            </a:r>
            <a:r>
              <a:rPr lang="en-US" dirty="0" smtClean="0"/>
              <a:t>=3485.0</a:t>
            </a:r>
            <a:endParaRPr lang="en-US" dirty="0"/>
          </a:p>
        </p:txBody>
      </p:sp>
      <p:sp>
        <p:nvSpPr>
          <p:cNvPr id="4" name="Slide Number Placeholder 3"/>
          <p:cNvSpPr>
            <a:spLocks noGrp="1"/>
          </p:cNvSpPr>
          <p:nvPr>
            <p:ph type="sldNum" sz="quarter" idx="10"/>
          </p:nvPr>
        </p:nvSpPr>
        <p:spPr/>
        <p:txBody>
          <a:bodyPr/>
          <a:lstStyle/>
          <a:p>
            <a:fld id="{61AEA9C9-97FA-EC4A-B1E6-92F2DCAE0694}" type="slidenum">
              <a:rPr lang="en-US" smtClean="0"/>
              <a:t>9</a:t>
            </a:fld>
            <a:endParaRPr lang="en-US"/>
          </a:p>
        </p:txBody>
      </p:sp>
    </p:spTree>
    <p:extLst>
      <p:ext uri="{BB962C8B-B14F-4D97-AF65-F5344CB8AC3E}">
        <p14:creationId xmlns:p14="http://schemas.microsoft.com/office/powerpoint/2010/main" val="6185294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F7D20F4F-4E4A-B74D-A9CA-8FAB1FC1D7B7}" type="datetimeFigureOut">
              <a:rPr lang="en-US" smtClean="0"/>
              <a:t>3/15/16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41F7AE7-5042-1E4D-99B1-16B0CBCB97DA}" type="slidenum">
              <a:rPr lang="en-US" smtClean="0"/>
              <a:t>‹#›</a:t>
            </a:fld>
            <a:endParaRPr lang="en-US"/>
          </a:p>
        </p:txBody>
      </p:sp>
    </p:spTree>
    <p:extLst>
      <p:ext uri="{BB962C8B-B14F-4D97-AF65-F5344CB8AC3E}">
        <p14:creationId xmlns:p14="http://schemas.microsoft.com/office/powerpoint/2010/main" val="737819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7D20F4F-4E4A-B74D-A9CA-8FAB1FC1D7B7}" type="datetimeFigureOut">
              <a:rPr lang="en-US" smtClean="0"/>
              <a:t>3/15/16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41F7AE7-5042-1E4D-99B1-16B0CBCB97DA}" type="slidenum">
              <a:rPr lang="en-US" smtClean="0"/>
              <a:t>‹#›</a:t>
            </a:fld>
            <a:endParaRPr lang="en-US"/>
          </a:p>
        </p:txBody>
      </p:sp>
    </p:spTree>
    <p:extLst>
      <p:ext uri="{BB962C8B-B14F-4D97-AF65-F5344CB8AC3E}">
        <p14:creationId xmlns:p14="http://schemas.microsoft.com/office/powerpoint/2010/main" val="16744236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7D20F4F-4E4A-B74D-A9CA-8FAB1FC1D7B7}" type="datetimeFigureOut">
              <a:rPr lang="en-US" smtClean="0"/>
              <a:t>3/15/16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41F7AE7-5042-1E4D-99B1-16B0CBCB97DA}" type="slidenum">
              <a:rPr lang="en-US" smtClean="0"/>
              <a:t>‹#›</a:t>
            </a:fld>
            <a:endParaRPr lang="en-US"/>
          </a:p>
        </p:txBody>
      </p:sp>
    </p:spTree>
    <p:extLst>
      <p:ext uri="{BB962C8B-B14F-4D97-AF65-F5344CB8AC3E}">
        <p14:creationId xmlns:p14="http://schemas.microsoft.com/office/powerpoint/2010/main" val="14133988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7D20F4F-4E4A-B74D-A9CA-8FAB1FC1D7B7}" type="datetimeFigureOut">
              <a:rPr lang="en-US" smtClean="0"/>
              <a:t>3/15/16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41F7AE7-5042-1E4D-99B1-16B0CBCB97DA}" type="slidenum">
              <a:rPr lang="en-US" smtClean="0"/>
              <a:t>‹#›</a:t>
            </a:fld>
            <a:endParaRPr lang="en-US"/>
          </a:p>
        </p:txBody>
      </p:sp>
    </p:spTree>
    <p:extLst>
      <p:ext uri="{BB962C8B-B14F-4D97-AF65-F5344CB8AC3E}">
        <p14:creationId xmlns:p14="http://schemas.microsoft.com/office/powerpoint/2010/main" val="14385681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7D20F4F-4E4A-B74D-A9CA-8FAB1FC1D7B7}" type="datetimeFigureOut">
              <a:rPr lang="en-US" smtClean="0"/>
              <a:t>3/15/16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41F7AE7-5042-1E4D-99B1-16B0CBCB97DA}" type="slidenum">
              <a:rPr lang="en-US" smtClean="0"/>
              <a:t>‹#›</a:t>
            </a:fld>
            <a:endParaRPr lang="en-US"/>
          </a:p>
        </p:txBody>
      </p:sp>
    </p:spTree>
    <p:extLst>
      <p:ext uri="{BB962C8B-B14F-4D97-AF65-F5344CB8AC3E}">
        <p14:creationId xmlns:p14="http://schemas.microsoft.com/office/powerpoint/2010/main" val="21045154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F7D20F4F-4E4A-B74D-A9CA-8FAB1FC1D7B7}" type="datetimeFigureOut">
              <a:rPr lang="en-US" smtClean="0"/>
              <a:t>3/15/16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41F7AE7-5042-1E4D-99B1-16B0CBCB97DA}" type="slidenum">
              <a:rPr lang="en-US" smtClean="0"/>
              <a:t>‹#›</a:t>
            </a:fld>
            <a:endParaRPr lang="en-US"/>
          </a:p>
        </p:txBody>
      </p:sp>
    </p:spTree>
    <p:extLst>
      <p:ext uri="{BB962C8B-B14F-4D97-AF65-F5344CB8AC3E}">
        <p14:creationId xmlns:p14="http://schemas.microsoft.com/office/powerpoint/2010/main" val="15362583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F7D20F4F-4E4A-B74D-A9CA-8FAB1FC1D7B7}" type="datetimeFigureOut">
              <a:rPr lang="en-US" smtClean="0"/>
              <a:t>3/15/16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41F7AE7-5042-1E4D-99B1-16B0CBCB97DA}" type="slidenum">
              <a:rPr lang="en-US" smtClean="0"/>
              <a:t>‹#›</a:t>
            </a:fld>
            <a:endParaRPr lang="en-US"/>
          </a:p>
        </p:txBody>
      </p:sp>
    </p:spTree>
    <p:extLst>
      <p:ext uri="{BB962C8B-B14F-4D97-AF65-F5344CB8AC3E}">
        <p14:creationId xmlns:p14="http://schemas.microsoft.com/office/powerpoint/2010/main" val="6986207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7D20F4F-4E4A-B74D-A9CA-8FAB1FC1D7B7}" type="datetimeFigureOut">
              <a:rPr lang="en-US" smtClean="0"/>
              <a:t>3/15/16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41F7AE7-5042-1E4D-99B1-16B0CBCB97DA}" type="slidenum">
              <a:rPr lang="en-US" smtClean="0"/>
              <a:t>‹#›</a:t>
            </a:fld>
            <a:endParaRPr lang="en-US"/>
          </a:p>
        </p:txBody>
      </p:sp>
    </p:spTree>
    <p:extLst>
      <p:ext uri="{BB962C8B-B14F-4D97-AF65-F5344CB8AC3E}">
        <p14:creationId xmlns:p14="http://schemas.microsoft.com/office/powerpoint/2010/main" val="14257462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7D20F4F-4E4A-B74D-A9CA-8FAB1FC1D7B7}" type="datetimeFigureOut">
              <a:rPr lang="en-US" smtClean="0"/>
              <a:t>3/15/16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41F7AE7-5042-1E4D-99B1-16B0CBCB97DA}" type="slidenum">
              <a:rPr lang="en-US" smtClean="0"/>
              <a:t>‹#›</a:t>
            </a:fld>
            <a:endParaRPr lang="en-US"/>
          </a:p>
        </p:txBody>
      </p:sp>
    </p:spTree>
    <p:extLst>
      <p:ext uri="{BB962C8B-B14F-4D97-AF65-F5344CB8AC3E}">
        <p14:creationId xmlns:p14="http://schemas.microsoft.com/office/powerpoint/2010/main" val="8948417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7D20F4F-4E4A-B74D-A9CA-8FAB1FC1D7B7}" type="datetimeFigureOut">
              <a:rPr lang="en-US" smtClean="0"/>
              <a:t>3/15/16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41F7AE7-5042-1E4D-99B1-16B0CBCB97DA}" type="slidenum">
              <a:rPr lang="en-US" smtClean="0"/>
              <a:t>‹#›</a:t>
            </a:fld>
            <a:endParaRPr lang="en-US"/>
          </a:p>
        </p:txBody>
      </p:sp>
    </p:spTree>
    <p:extLst>
      <p:ext uri="{BB962C8B-B14F-4D97-AF65-F5344CB8AC3E}">
        <p14:creationId xmlns:p14="http://schemas.microsoft.com/office/powerpoint/2010/main" val="7779341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7D20F4F-4E4A-B74D-A9CA-8FAB1FC1D7B7}" type="datetimeFigureOut">
              <a:rPr lang="en-US" smtClean="0"/>
              <a:t>3/15/16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41F7AE7-5042-1E4D-99B1-16B0CBCB97DA}" type="slidenum">
              <a:rPr lang="en-US" smtClean="0"/>
              <a:t>‹#›</a:t>
            </a:fld>
            <a:endParaRPr lang="en-US"/>
          </a:p>
        </p:txBody>
      </p:sp>
    </p:spTree>
    <p:extLst>
      <p:ext uri="{BB962C8B-B14F-4D97-AF65-F5344CB8AC3E}">
        <p14:creationId xmlns:p14="http://schemas.microsoft.com/office/powerpoint/2010/main" val="85911864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7D20F4F-4E4A-B74D-A9CA-8FAB1FC1D7B7}" type="datetimeFigureOut">
              <a:rPr lang="en-US" smtClean="0"/>
              <a:t>3/15/16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41F7AE7-5042-1E4D-99B1-16B0CBCB97DA}" type="slidenum">
              <a:rPr lang="en-US" smtClean="0"/>
              <a:t>‹#›</a:t>
            </a:fld>
            <a:endParaRPr lang="en-US"/>
          </a:p>
        </p:txBody>
      </p:sp>
    </p:spTree>
    <p:extLst>
      <p:ext uri="{BB962C8B-B14F-4D97-AF65-F5344CB8AC3E}">
        <p14:creationId xmlns:p14="http://schemas.microsoft.com/office/powerpoint/2010/main" val="20680131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tiff"/><Relationship Id="rId3"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tiff"/></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10.png"/><Relationship Id="rId1" Type="http://schemas.microsoft.com/office/2007/relationships/media" Target="../media/media1.mp4"/><Relationship Id="rId2" Type="http://schemas.openxmlformats.org/officeDocument/2006/relationships/video" Target="../media/media1.mp4"/></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tiff"/></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tiff"/><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598758" y="719528"/>
            <a:ext cx="2429255" cy="369332"/>
          </a:xfrm>
          <a:prstGeom prst="rect">
            <a:avLst/>
          </a:prstGeom>
          <a:noFill/>
        </p:spPr>
        <p:txBody>
          <a:bodyPr wrap="none" rtlCol="0">
            <a:spAutoFit/>
          </a:bodyPr>
          <a:lstStyle/>
          <a:p>
            <a:r>
              <a:rPr lang="en-US" b="1" dirty="0" smtClean="0"/>
              <a:t>USABILITY OF BITCOINS</a:t>
            </a:r>
            <a:endParaRPr lang="en-US" b="1" dirty="0"/>
          </a:p>
        </p:txBody>
      </p:sp>
      <p:sp>
        <p:nvSpPr>
          <p:cNvPr id="7" name="TextBox 6"/>
          <p:cNvSpPr txBox="1"/>
          <p:nvPr/>
        </p:nvSpPr>
        <p:spPr>
          <a:xfrm>
            <a:off x="779992" y="2149016"/>
            <a:ext cx="1791773" cy="369332"/>
          </a:xfrm>
          <a:prstGeom prst="rect">
            <a:avLst/>
          </a:prstGeom>
          <a:noFill/>
        </p:spPr>
        <p:txBody>
          <a:bodyPr wrap="none" rtlCol="0">
            <a:spAutoFit/>
          </a:bodyPr>
          <a:lstStyle/>
          <a:p>
            <a:r>
              <a:rPr lang="en-US" dirty="0" smtClean="0"/>
              <a:t>Current Situation</a:t>
            </a:r>
            <a:endParaRPr lang="en-US" dirty="0"/>
          </a:p>
        </p:txBody>
      </p:sp>
      <p:sp>
        <p:nvSpPr>
          <p:cNvPr id="8" name="TextBox 7"/>
          <p:cNvSpPr txBox="1"/>
          <p:nvPr/>
        </p:nvSpPr>
        <p:spPr>
          <a:xfrm>
            <a:off x="1229762" y="2679094"/>
            <a:ext cx="892232" cy="369332"/>
          </a:xfrm>
          <a:prstGeom prst="rect">
            <a:avLst/>
          </a:prstGeom>
          <a:noFill/>
        </p:spPr>
        <p:txBody>
          <a:bodyPr wrap="none" rtlCol="0">
            <a:spAutoFit/>
          </a:bodyPr>
          <a:lstStyle/>
          <a:p>
            <a:r>
              <a:rPr lang="en-US" dirty="0" smtClean="0"/>
              <a:t>Growth</a:t>
            </a:r>
          </a:p>
        </p:txBody>
      </p:sp>
      <p:sp>
        <p:nvSpPr>
          <p:cNvPr id="9" name="TextBox 8"/>
          <p:cNvSpPr txBox="1"/>
          <p:nvPr/>
        </p:nvSpPr>
        <p:spPr>
          <a:xfrm>
            <a:off x="7980381" y="2149016"/>
            <a:ext cx="1205971" cy="369332"/>
          </a:xfrm>
          <a:prstGeom prst="rect">
            <a:avLst/>
          </a:prstGeom>
          <a:noFill/>
        </p:spPr>
        <p:txBody>
          <a:bodyPr wrap="none" rtlCol="0">
            <a:spAutoFit/>
          </a:bodyPr>
          <a:lstStyle/>
          <a:p>
            <a:r>
              <a:rPr lang="en-US" dirty="0" smtClean="0"/>
              <a:t>The Future</a:t>
            </a:r>
            <a:endParaRPr lang="en-US" dirty="0"/>
          </a:p>
        </p:txBody>
      </p:sp>
      <p:sp>
        <p:nvSpPr>
          <p:cNvPr id="10" name="TextBox 9"/>
          <p:cNvSpPr txBox="1"/>
          <p:nvPr/>
        </p:nvSpPr>
        <p:spPr>
          <a:xfrm>
            <a:off x="498472" y="3209172"/>
            <a:ext cx="2354812" cy="369332"/>
          </a:xfrm>
          <a:prstGeom prst="rect">
            <a:avLst/>
          </a:prstGeom>
          <a:noFill/>
        </p:spPr>
        <p:txBody>
          <a:bodyPr wrap="none" rtlCol="0">
            <a:spAutoFit/>
          </a:bodyPr>
          <a:lstStyle/>
          <a:p>
            <a:r>
              <a:rPr lang="en-US" dirty="0" smtClean="0"/>
              <a:t>Some Interesting Cases</a:t>
            </a:r>
            <a:endParaRPr lang="en-US" dirty="0"/>
          </a:p>
        </p:txBody>
      </p:sp>
      <p:sp>
        <p:nvSpPr>
          <p:cNvPr id="12" name="TextBox 11"/>
          <p:cNvSpPr txBox="1"/>
          <p:nvPr/>
        </p:nvSpPr>
        <p:spPr>
          <a:xfrm>
            <a:off x="8034727" y="719528"/>
            <a:ext cx="1097288" cy="369332"/>
          </a:xfrm>
          <a:prstGeom prst="rect">
            <a:avLst/>
          </a:prstGeom>
          <a:noFill/>
        </p:spPr>
        <p:txBody>
          <a:bodyPr wrap="none" rtlCol="0">
            <a:spAutoFit/>
          </a:bodyPr>
          <a:lstStyle/>
          <a:p>
            <a:r>
              <a:rPr lang="en-US" b="1" dirty="0" smtClean="0"/>
              <a:t>Overview</a:t>
            </a:r>
            <a:endParaRPr lang="en-US" b="1" dirty="0"/>
          </a:p>
        </p:txBody>
      </p:sp>
      <p:sp>
        <p:nvSpPr>
          <p:cNvPr id="14" name="TextBox 13"/>
          <p:cNvSpPr txBox="1"/>
          <p:nvPr/>
        </p:nvSpPr>
        <p:spPr>
          <a:xfrm>
            <a:off x="7818030" y="1618938"/>
            <a:ext cx="1530675" cy="369332"/>
          </a:xfrm>
          <a:prstGeom prst="rect">
            <a:avLst/>
          </a:prstGeom>
          <a:noFill/>
        </p:spPr>
        <p:txBody>
          <a:bodyPr wrap="none" rtlCol="0">
            <a:spAutoFit/>
          </a:bodyPr>
          <a:lstStyle/>
          <a:p>
            <a:r>
              <a:rPr lang="en-US" dirty="0" smtClean="0"/>
              <a:t>Pros And Cons</a:t>
            </a:r>
            <a:endParaRPr lang="en-US" dirty="0"/>
          </a:p>
        </p:txBody>
      </p:sp>
    </p:spTree>
    <p:extLst>
      <p:ext uri="{BB962C8B-B14F-4D97-AF65-F5344CB8AC3E}">
        <p14:creationId xmlns:p14="http://schemas.microsoft.com/office/powerpoint/2010/main" val="9557911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1768839" y="1948721"/>
            <a:ext cx="1366784" cy="369332"/>
          </a:xfrm>
          <a:prstGeom prst="rect">
            <a:avLst/>
          </a:prstGeom>
          <a:noFill/>
        </p:spPr>
        <p:txBody>
          <a:bodyPr wrap="none" rtlCol="0">
            <a:spAutoFit/>
          </a:bodyPr>
          <a:lstStyle/>
          <a:p>
            <a:r>
              <a:rPr lang="en-US" dirty="0" smtClean="0"/>
              <a:t>Nov 22 2013</a:t>
            </a:r>
            <a:endParaRPr lang="en-US" dirty="0"/>
          </a:p>
        </p:txBody>
      </p:sp>
      <p:sp>
        <p:nvSpPr>
          <p:cNvPr id="9" name="TextBox 8"/>
          <p:cNvSpPr txBox="1"/>
          <p:nvPr/>
        </p:nvSpPr>
        <p:spPr>
          <a:xfrm>
            <a:off x="4362138" y="1117724"/>
            <a:ext cx="6445771" cy="2031325"/>
          </a:xfrm>
          <a:prstGeom prst="rect">
            <a:avLst/>
          </a:prstGeom>
          <a:noFill/>
        </p:spPr>
        <p:txBody>
          <a:bodyPr wrap="square" rtlCol="0">
            <a:spAutoFit/>
          </a:bodyPr>
          <a:lstStyle/>
          <a:p>
            <a:r>
              <a:rPr lang="en-US" b="1" dirty="0"/>
              <a:t>194,993 BTC transaction worth $147 Million sparks mystery and speculation</a:t>
            </a:r>
          </a:p>
          <a:p>
            <a:r>
              <a:rPr lang="en-US" dirty="0"/>
              <a:t>The transaction, tagged "Shit Load of Money!" by its mystery </a:t>
            </a:r>
            <a:r>
              <a:rPr lang="en-US" dirty="0" smtClean="0"/>
              <a:t>originator, </a:t>
            </a:r>
            <a:r>
              <a:rPr lang="en-US" dirty="0"/>
              <a:t>appeared on Blockchain.info early in the evening of 22nd November. It is one of the largest transactions in bitcoin's history, by far the largest under bitcoin's recent high prices, and </a:t>
            </a:r>
            <a:r>
              <a:rPr lang="en-US" dirty="0" smtClean="0"/>
              <a:t>represented </a:t>
            </a:r>
            <a:r>
              <a:rPr lang="en-US" dirty="0"/>
              <a:t>1.6% of all </a:t>
            </a:r>
            <a:r>
              <a:rPr lang="en-US" dirty="0" smtClean="0"/>
              <a:t>bitcoins </a:t>
            </a:r>
            <a:r>
              <a:rPr lang="en-US" dirty="0"/>
              <a:t>in </a:t>
            </a:r>
            <a:r>
              <a:rPr lang="en-US" dirty="0" smtClean="0"/>
              <a:t>circulation at that time.</a:t>
            </a:r>
            <a:endParaRPr lang="en-US" dirty="0"/>
          </a:p>
        </p:txBody>
      </p:sp>
      <p:sp>
        <p:nvSpPr>
          <p:cNvPr id="10" name="TextBox 9"/>
          <p:cNvSpPr txBox="1"/>
          <p:nvPr/>
        </p:nvSpPr>
        <p:spPr>
          <a:xfrm>
            <a:off x="1768839" y="4377128"/>
            <a:ext cx="1309974" cy="369332"/>
          </a:xfrm>
          <a:prstGeom prst="rect">
            <a:avLst/>
          </a:prstGeom>
          <a:noFill/>
        </p:spPr>
        <p:txBody>
          <a:bodyPr wrap="none" rtlCol="0">
            <a:spAutoFit/>
          </a:bodyPr>
          <a:lstStyle/>
          <a:p>
            <a:r>
              <a:rPr lang="en-US" dirty="0" smtClean="0"/>
              <a:t>March 2012</a:t>
            </a:r>
            <a:endParaRPr lang="en-US" dirty="0"/>
          </a:p>
        </p:txBody>
      </p:sp>
      <p:sp>
        <p:nvSpPr>
          <p:cNvPr id="11" name="TextBox 10"/>
          <p:cNvSpPr txBox="1"/>
          <p:nvPr/>
        </p:nvSpPr>
        <p:spPr>
          <a:xfrm>
            <a:off x="4362138" y="3957404"/>
            <a:ext cx="6445771" cy="1477328"/>
          </a:xfrm>
          <a:prstGeom prst="rect">
            <a:avLst/>
          </a:prstGeom>
          <a:noFill/>
        </p:spPr>
        <p:txBody>
          <a:bodyPr wrap="square" rtlCol="0">
            <a:spAutoFit/>
          </a:bodyPr>
          <a:lstStyle/>
          <a:p>
            <a:r>
              <a:rPr lang="en-US" dirty="0" err="1"/>
              <a:t>Linode</a:t>
            </a:r>
            <a:r>
              <a:rPr lang="en-US" dirty="0"/>
              <a:t> hacked, 46,000 BTC stolen</a:t>
            </a:r>
          </a:p>
          <a:p>
            <a:r>
              <a:rPr lang="en-US" dirty="0"/>
              <a:t>A security breach at </a:t>
            </a:r>
            <a:r>
              <a:rPr lang="en-US" dirty="0" err="1"/>
              <a:t>Linode</a:t>
            </a:r>
            <a:r>
              <a:rPr lang="en-US" dirty="0"/>
              <a:t>, a website hosting company, results in the largest theft of Bitcoins recorded to date. More than 46,000 BTC are stolen, valued at over US$228,000.</a:t>
            </a:r>
          </a:p>
          <a:p>
            <a:endParaRPr lang="en-US" dirty="0"/>
          </a:p>
        </p:txBody>
      </p:sp>
    </p:spTree>
    <p:extLst>
      <p:ext uri="{BB962C8B-B14F-4D97-AF65-F5344CB8AC3E}">
        <p14:creationId xmlns:p14="http://schemas.microsoft.com/office/powerpoint/2010/main" val="13495097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184223" y="1424066"/>
            <a:ext cx="1596912" cy="369332"/>
          </a:xfrm>
          <a:prstGeom prst="rect">
            <a:avLst/>
          </a:prstGeom>
          <a:noFill/>
        </p:spPr>
        <p:txBody>
          <a:bodyPr wrap="none" rtlCol="0">
            <a:spAutoFit/>
          </a:bodyPr>
          <a:lstStyle/>
          <a:p>
            <a:r>
              <a:rPr lang="en-US" dirty="0" smtClean="0"/>
              <a:t>March 28 2013</a:t>
            </a:r>
            <a:endParaRPr lang="en-US" dirty="0"/>
          </a:p>
        </p:txBody>
      </p:sp>
      <p:sp>
        <p:nvSpPr>
          <p:cNvPr id="5" name="TextBox 4"/>
          <p:cNvSpPr txBox="1"/>
          <p:nvPr/>
        </p:nvSpPr>
        <p:spPr>
          <a:xfrm>
            <a:off x="5636302" y="1274164"/>
            <a:ext cx="4714176" cy="1477328"/>
          </a:xfrm>
          <a:prstGeom prst="rect">
            <a:avLst/>
          </a:prstGeom>
          <a:noFill/>
        </p:spPr>
        <p:txBody>
          <a:bodyPr wrap="none" rtlCol="0">
            <a:spAutoFit/>
          </a:bodyPr>
          <a:lstStyle/>
          <a:p>
            <a:pPr fontAlgn="ctr"/>
            <a:r>
              <a:rPr lang="en-US" dirty="0"/>
              <a:t>Market cap reaches $1 billion</a:t>
            </a:r>
          </a:p>
          <a:p>
            <a:pPr fontAlgn="ctr"/>
            <a:r>
              <a:rPr lang="en-US" dirty="0"/>
              <a:t>The total Bitcoin market cap passes US$1 billion.</a:t>
            </a:r>
          </a:p>
          <a:p>
            <a:r>
              <a:rPr lang="en-US" dirty="0"/>
              <a:t/>
            </a:r>
            <a:br>
              <a:rPr lang="en-US" dirty="0"/>
            </a:br>
            <a:endParaRPr lang="en-US" dirty="0"/>
          </a:p>
          <a:p>
            <a:endParaRPr lang="en-US" dirty="0"/>
          </a:p>
        </p:txBody>
      </p:sp>
      <p:pic>
        <p:nvPicPr>
          <p:cNvPr id="6" name="Picture 5"/>
          <p:cNvPicPr>
            <a:picLocks noChangeAspect="1"/>
          </p:cNvPicPr>
          <p:nvPr/>
        </p:nvPicPr>
        <p:blipFill>
          <a:blip r:embed="rId2"/>
          <a:stretch>
            <a:fillRect/>
          </a:stretch>
        </p:blipFill>
        <p:spPr>
          <a:xfrm>
            <a:off x="3125909" y="612354"/>
            <a:ext cx="1884402" cy="1992755"/>
          </a:xfrm>
          <a:prstGeom prst="rect">
            <a:avLst/>
          </a:prstGeom>
        </p:spPr>
      </p:pic>
      <p:sp>
        <p:nvSpPr>
          <p:cNvPr id="7" name="TextBox 6"/>
          <p:cNvSpPr txBox="1"/>
          <p:nvPr/>
        </p:nvSpPr>
        <p:spPr>
          <a:xfrm>
            <a:off x="1768839" y="5096656"/>
            <a:ext cx="1283365" cy="369332"/>
          </a:xfrm>
          <a:prstGeom prst="rect">
            <a:avLst/>
          </a:prstGeom>
          <a:noFill/>
        </p:spPr>
        <p:txBody>
          <a:bodyPr wrap="none" rtlCol="0">
            <a:spAutoFit/>
          </a:bodyPr>
          <a:lstStyle/>
          <a:p>
            <a:r>
              <a:rPr lang="en-US" dirty="0" smtClean="0"/>
              <a:t>May 2 2013</a:t>
            </a:r>
            <a:endParaRPr lang="en-US" dirty="0"/>
          </a:p>
        </p:txBody>
      </p:sp>
      <p:sp>
        <p:nvSpPr>
          <p:cNvPr id="8" name="TextBox 7"/>
          <p:cNvSpPr txBox="1"/>
          <p:nvPr/>
        </p:nvSpPr>
        <p:spPr>
          <a:xfrm>
            <a:off x="4068110" y="4865823"/>
            <a:ext cx="4569891" cy="1200329"/>
          </a:xfrm>
          <a:prstGeom prst="rect">
            <a:avLst/>
          </a:prstGeom>
          <a:noFill/>
        </p:spPr>
        <p:txBody>
          <a:bodyPr wrap="square" rtlCol="0">
            <a:spAutoFit/>
          </a:bodyPr>
          <a:lstStyle/>
          <a:p>
            <a:r>
              <a:rPr lang="en-US" dirty="0"/>
              <a:t>First Bitcoin ATM unveiled</a:t>
            </a:r>
          </a:p>
          <a:p>
            <a:r>
              <a:rPr lang="en-US" dirty="0"/>
              <a:t>The first Bitcoin ATM in the world is debuted in San Diego, California.</a:t>
            </a:r>
          </a:p>
          <a:p>
            <a:endParaRPr lang="en-US" dirty="0"/>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57076" y="4608570"/>
            <a:ext cx="2786803" cy="1345503"/>
          </a:xfrm>
          <a:prstGeom prst="rect">
            <a:avLst/>
          </a:prstGeom>
        </p:spPr>
      </p:pic>
    </p:spTree>
    <p:extLst>
      <p:ext uri="{BB962C8B-B14F-4D97-AF65-F5344CB8AC3E}">
        <p14:creationId xmlns:p14="http://schemas.microsoft.com/office/powerpoint/2010/main" val="16708311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59567" y="1019332"/>
            <a:ext cx="1922578" cy="369332"/>
          </a:xfrm>
          <a:prstGeom prst="rect">
            <a:avLst/>
          </a:prstGeom>
          <a:noFill/>
        </p:spPr>
        <p:txBody>
          <a:bodyPr wrap="none" rtlCol="0">
            <a:spAutoFit/>
          </a:bodyPr>
          <a:lstStyle/>
          <a:p>
            <a:r>
              <a:rPr lang="en-US" dirty="0" smtClean="0"/>
              <a:t>November 6, 2013</a:t>
            </a:r>
            <a:endParaRPr lang="en-US" dirty="0"/>
          </a:p>
        </p:txBody>
      </p:sp>
      <p:sp>
        <p:nvSpPr>
          <p:cNvPr id="5" name="TextBox 4"/>
          <p:cNvSpPr txBox="1"/>
          <p:nvPr/>
        </p:nvSpPr>
        <p:spPr>
          <a:xfrm>
            <a:off x="4242216" y="650000"/>
            <a:ext cx="4817567" cy="1477328"/>
          </a:xfrm>
          <a:prstGeom prst="rect">
            <a:avLst/>
          </a:prstGeom>
          <a:noFill/>
        </p:spPr>
        <p:txBody>
          <a:bodyPr wrap="square" rtlCol="0">
            <a:spAutoFit/>
          </a:bodyPr>
          <a:lstStyle/>
          <a:p>
            <a:r>
              <a:rPr lang="en-US" dirty="0"/>
              <a:t>Bitcoin sets new all-time high</a:t>
            </a:r>
          </a:p>
          <a:p>
            <a:r>
              <a:rPr lang="en-US" dirty="0"/>
              <a:t>The price of the Bitcoin breaks record set in April 2013, despite the Silk Road bust and fears over security, reaching US$269 per bitcoin.</a:t>
            </a:r>
          </a:p>
          <a:p>
            <a:endParaRPr lang="en-US" dirty="0"/>
          </a:p>
        </p:txBody>
      </p:sp>
      <p:pic>
        <p:nvPicPr>
          <p:cNvPr id="6" name="Picture 5"/>
          <p:cNvPicPr>
            <a:picLocks noChangeAspect="1"/>
          </p:cNvPicPr>
          <p:nvPr/>
        </p:nvPicPr>
        <p:blipFill>
          <a:blip r:embed="rId2"/>
          <a:stretch>
            <a:fillRect/>
          </a:stretch>
        </p:blipFill>
        <p:spPr>
          <a:xfrm>
            <a:off x="1620856" y="2283997"/>
            <a:ext cx="4661316" cy="3501166"/>
          </a:xfrm>
          <a:prstGeom prst="rect">
            <a:avLst/>
          </a:prstGeom>
        </p:spPr>
      </p:pic>
    </p:spTree>
    <p:extLst>
      <p:ext uri="{BB962C8B-B14F-4D97-AF65-F5344CB8AC3E}">
        <p14:creationId xmlns:p14="http://schemas.microsoft.com/office/powerpoint/2010/main" val="11629362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152275" y="329784"/>
            <a:ext cx="1073435" cy="369332"/>
          </a:xfrm>
          <a:prstGeom prst="rect">
            <a:avLst/>
          </a:prstGeom>
          <a:noFill/>
        </p:spPr>
        <p:txBody>
          <a:bodyPr wrap="none" rtlCol="0">
            <a:spAutoFit/>
          </a:bodyPr>
          <a:lstStyle/>
          <a:p>
            <a:r>
              <a:rPr lang="en-US" dirty="0" smtClean="0"/>
              <a:t>Overview</a:t>
            </a:r>
          </a:p>
        </p:txBody>
      </p:sp>
      <p:pic>
        <p:nvPicPr>
          <p:cNvPr id="5" name="Susan Athey The Economics of Bitcoin &amp; Virtual Currency (online-video-cutter.com)">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603948" y="1154243"/>
            <a:ext cx="8128000" cy="4572000"/>
          </a:xfrm>
          <a:prstGeom prst="rect">
            <a:avLst/>
          </a:prstGeom>
        </p:spPr>
      </p:pic>
    </p:spTree>
    <p:extLst>
      <p:ext uri="{BB962C8B-B14F-4D97-AF65-F5344CB8AC3E}">
        <p14:creationId xmlns:p14="http://schemas.microsoft.com/office/powerpoint/2010/main" val="120512821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638901" y="189451"/>
            <a:ext cx="1530675" cy="369332"/>
          </a:xfrm>
          <a:prstGeom prst="rect">
            <a:avLst/>
          </a:prstGeom>
          <a:noFill/>
        </p:spPr>
        <p:txBody>
          <a:bodyPr wrap="none" rtlCol="0">
            <a:spAutoFit/>
          </a:bodyPr>
          <a:lstStyle/>
          <a:p>
            <a:r>
              <a:rPr lang="en-US" dirty="0" smtClean="0"/>
              <a:t>Pros And Cons</a:t>
            </a:r>
            <a:endParaRPr lang="en-US" dirty="0"/>
          </a:p>
        </p:txBody>
      </p:sp>
      <p:sp>
        <p:nvSpPr>
          <p:cNvPr id="5" name="TextBox 4"/>
          <p:cNvSpPr txBox="1"/>
          <p:nvPr/>
        </p:nvSpPr>
        <p:spPr>
          <a:xfrm>
            <a:off x="734519" y="374117"/>
            <a:ext cx="1293944" cy="369332"/>
          </a:xfrm>
          <a:prstGeom prst="rect">
            <a:avLst/>
          </a:prstGeom>
          <a:noFill/>
        </p:spPr>
        <p:txBody>
          <a:bodyPr wrap="none" rtlCol="0">
            <a:spAutoFit/>
          </a:bodyPr>
          <a:lstStyle/>
          <a:p>
            <a:r>
              <a:rPr lang="en-US" b="1" dirty="0" smtClean="0"/>
              <a:t>Advantages</a:t>
            </a:r>
            <a:endParaRPr lang="en-US" b="1" dirty="0"/>
          </a:p>
        </p:txBody>
      </p:sp>
      <p:sp>
        <p:nvSpPr>
          <p:cNvPr id="6" name="TextBox 5"/>
          <p:cNvSpPr txBox="1"/>
          <p:nvPr/>
        </p:nvSpPr>
        <p:spPr>
          <a:xfrm>
            <a:off x="314794" y="743449"/>
            <a:ext cx="11457482" cy="7017306"/>
          </a:xfrm>
          <a:prstGeom prst="rect">
            <a:avLst/>
          </a:prstGeom>
          <a:noFill/>
        </p:spPr>
        <p:txBody>
          <a:bodyPr wrap="square" rtlCol="0">
            <a:spAutoFit/>
          </a:bodyPr>
          <a:lstStyle/>
          <a:p>
            <a:r>
              <a:rPr lang="en-US" b="1" dirty="0" smtClean="0"/>
              <a:t>Freedom In Payment</a:t>
            </a:r>
          </a:p>
          <a:p>
            <a:r>
              <a:rPr lang="en-US" dirty="0" smtClean="0"/>
              <a:t>With bitcoins you are very much likely to send and receive money from anywhere in the entire world at any given time.</a:t>
            </a:r>
          </a:p>
          <a:p>
            <a:r>
              <a:rPr lang="en-US" dirty="0" smtClean="0"/>
              <a:t>Bitcoin has no government tied to it and stays independent from any financial system that exists in the world.</a:t>
            </a:r>
          </a:p>
          <a:p>
            <a:endParaRPr lang="en-US" dirty="0"/>
          </a:p>
          <a:p>
            <a:r>
              <a:rPr lang="en-US" b="1" dirty="0"/>
              <a:t>Information is Transparent</a:t>
            </a:r>
          </a:p>
          <a:p>
            <a:r>
              <a:rPr lang="en-US" dirty="0"/>
              <a:t>With the block chain, all finalized transactions are available for everyone to see, however personal information is hidden.</a:t>
            </a:r>
          </a:p>
          <a:p>
            <a:r>
              <a:rPr lang="en-US" dirty="0"/>
              <a:t>Your public address is what is visible; however, your personal information is not tied to this.</a:t>
            </a:r>
          </a:p>
          <a:p>
            <a:r>
              <a:rPr lang="en-US" dirty="0"/>
              <a:t>Anyone at anytime can verify transactions in the Bitcoin block chain.</a:t>
            </a:r>
          </a:p>
          <a:p>
            <a:r>
              <a:rPr lang="en-US" dirty="0"/>
              <a:t>Bitcoin protocol cannot be manipulated by any person, organization, or government. This is due to Bitcoin being cryptographically secure.</a:t>
            </a:r>
          </a:p>
          <a:p>
            <a:endParaRPr lang="en-US" dirty="0"/>
          </a:p>
          <a:p>
            <a:r>
              <a:rPr lang="en-US" b="1" dirty="0" smtClean="0"/>
              <a:t>Trade with Absolute Confidence</a:t>
            </a:r>
          </a:p>
          <a:p>
            <a:r>
              <a:rPr lang="en-US" dirty="0"/>
              <a:t>Unlike trading on exchanges, speculating on the bitcoin price is 100% secure from </a:t>
            </a:r>
            <a:r>
              <a:rPr lang="en-US" dirty="0" smtClean="0"/>
              <a:t>theft.</a:t>
            </a:r>
          </a:p>
          <a:p>
            <a:r>
              <a:rPr lang="en-US" dirty="0"/>
              <a:t>The whole Bitcoin network is a </a:t>
            </a:r>
            <a:r>
              <a:rPr lang="en-US" dirty="0" smtClean="0"/>
              <a:t>communal </a:t>
            </a:r>
            <a:r>
              <a:rPr lang="en-US" dirty="0"/>
              <a:t>one, and as such, is </a:t>
            </a:r>
            <a:r>
              <a:rPr lang="en-US" dirty="0" smtClean="0"/>
              <a:t>synchronized and</a:t>
            </a:r>
            <a:r>
              <a:rPr lang="en-US" dirty="0"/>
              <a:t> secured </a:t>
            </a:r>
            <a:r>
              <a:rPr lang="en-US" dirty="0" smtClean="0"/>
              <a:t>by thousands </a:t>
            </a:r>
            <a:r>
              <a:rPr lang="en-US" dirty="0"/>
              <a:t>of non-partisan computers. Fraud drops almost entirely out of the picture. As for cryptography of personal information, Bitcoin is still an astronomically secure system.</a:t>
            </a:r>
            <a:r>
              <a:rPr lang="en-US" dirty="0" smtClean="0"/>
              <a:t> </a:t>
            </a:r>
          </a:p>
          <a:p>
            <a:endParaRPr lang="en-US" dirty="0"/>
          </a:p>
          <a:p>
            <a:r>
              <a:rPr lang="en-US" b="1" dirty="0" smtClean="0"/>
              <a:t>Innovative and Trendy</a:t>
            </a:r>
          </a:p>
          <a:p>
            <a:r>
              <a:rPr lang="en-US" dirty="0" smtClean="0"/>
              <a:t>As we know, the concept was introduced in by an anonymous Japanese who believed :</a:t>
            </a:r>
          </a:p>
          <a:p>
            <a:r>
              <a:rPr lang="en-US" dirty="0" smtClean="0"/>
              <a:t>“</a:t>
            </a:r>
            <a:r>
              <a:rPr lang="en-US" dirty="0"/>
              <a:t>Yes, [we will not find a solution to political problems in cryptography,] but we can win a major battle in the arms race and gain a new territory of freedom for several years</a:t>
            </a:r>
            <a:r>
              <a:rPr lang="en-US" dirty="0" smtClean="0"/>
              <a:t>.” –Satoshi Nakamoto</a:t>
            </a:r>
          </a:p>
          <a:p>
            <a:endParaRPr lang="en-US" dirty="0"/>
          </a:p>
          <a:p>
            <a:endParaRPr lang="en-US" dirty="0" smtClean="0"/>
          </a:p>
          <a:p>
            <a:endParaRPr lang="en-US" dirty="0"/>
          </a:p>
          <a:p>
            <a:endParaRPr lang="en-US" dirty="0" smtClean="0"/>
          </a:p>
        </p:txBody>
      </p:sp>
    </p:spTree>
    <p:extLst>
      <p:ext uri="{BB962C8B-B14F-4D97-AF65-F5344CB8AC3E}">
        <p14:creationId xmlns:p14="http://schemas.microsoft.com/office/powerpoint/2010/main" val="14293739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6353" y="405215"/>
            <a:ext cx="1561646" cy="369332"/>
          </a:xfrm>
          <a:prstGeom prst="rect">
            <a:avLst/>
          </a:prstGeom>
          <a:noFill/>
        </p:spPr>
        <p:txBody>
          <a:bodyPr wrap="none" rtlCol="0">
            <a:spAutoFit/>
          </a:bodyPr>
          <a:lstStyle/>
          <a:p>
            <a:r>
              <a:rPr lang="en-US" b="1" dirty="0" smtClean="0"/>
              <a:t>Disadvantages</a:t>
            </a:r>
            <a:endParaRPr lang="en-US" b="1" dirty="0"/>
          </a:p>
        </p:txBody>
      </p:sp>
      <p:sp>
        <p:nvSpPr>
          <p:cNvPr id="5" name="TextBox 4"/>
          <p:cNvSpPr txBox="1"/>
          <p:nvPr/>
        </p:nvSpPr>
        <p:spPr>
          <a:xfrm>
            <a:off x="506353" y="774547"/>
            <a:ext cx="9901058" cy="2031325"/>
          </a:xfrm>
          <a:prstGeom prst="rect">
            <a:avLst/>
          </a:prstGeom>
          <a:noFill/>
        </p:spPr>
        <p:txBody>
          <a:bodyPr wrap="square" rtlCol="0">
            <a:spAutoFit/>
          </a:bodyPr>
          <a:lstStyle/>
          <a:p>
            <a:r>
              <a:rPr lang="en-US" b="1" dirty="0" smtClean="0"/>
              <a:t>Risk and Volatility</a:t>
            </a:r>
          </a:p>
          <a:p>
            <a:r>
              <a:rPr lang="en-US" dirty="0" smtClean="0"/>
              <a:t>The number of Bitcoins is fixed and cant be changed while its demand increases with every passing year. This will ultimately lead to an inevitable end. Moreover, Bitcoin’s prices bounces daily mainly because of the various current events related to digital currency.</a:t>
            </a:r>
          </a:p>
          <a:p>
            <a:endParaRPr lang="en-US" dirty="0"/>
          </a:p>
          <a:p>
            <a:r>
              <a:rPr lang="en-US" dirty="0" smtClean="0"/>
              <a:t>“</a:t>
            </a:r>
            <a:r>
              <a:rPr lang="en-US" i="1" dirty="0"/>
              <a:t>T</a:t>
            </a:r>
            <a:r>
              <a:rPr lang="en-US" i="1" dirty="0" smtClean="0"/>
              <a:t>hat </a:t>
            </a:r>
            <a:r>
              <a:rPr lang="en-US" i="1" dirty="0"/>
              <a:t>bitcoin you just spent for a pizza could have been a pizza franchise if you’d waited till tomorrow</a:t>
            </a:r>
            <a:r>
              <a:rPr lang="en-US" dirty="0" smtClean="0"/>
              <a:t>.”</a:t>
            </a:r>
          </a:p>
          <a:p>
            <a:r>
              <a:rPr lang="en-US" dirty="0" smtClean="0"/>
              <a:t>-Erik </a:t>
            </a:r>
            <a:r>
              <a:rPr lang="en-US" dirty="0" err="1" smtClean="0"/>
              <a:t>Robie</a:t>
            </a:r>
            <a:r>
              <a:rPr lang="en-US" dirty="0" smtClean="0"/>
              <a:t>(Blogger)</a:t>
            </a:r>
          </a:p>
        </p:txBody>
      </p:sp>
      <p:sp>
        <p:nvSpPr>
          <p:cNvPr id="7" name="TextBox 6"/>
          <p:cNvSpPr txBox="1"/>
          <p:nvPr/>
        </p:nvSpPr>
        <p:spPr>
          <a:xfrm>
            <a:off x="562076" y="2805871"/>
            <a:ext cx="9845335" cy="1477328"/>
          </a:xfrm>
          <a:prstGeom prst="rect">
            <a:avLst/>
          </a:prstGeom>
          <a:noFill/>
        </p:spPr>
        <p:txBody>
          <a:bodyPr wrap="square" rtlCol="0">
            <a:spAutoFit/>
          </a:bodyPr>
          <a:lstStyle/>
          <a:p>
            <a:r>
              <a:rPr lang="en-US" b="1" dirty="0" smtClean="0"/>
              <a:t>Still Developing</a:t>
            </a:r>
          </a:p>
          <a:p>
            <a:r>
              <a:rPr lang="en-US" dirty="0" smtClean="0"/>
              <a:t>Although it has been 5 years since its invention, Bitcoin is still at its initial phases with incomplete features that are in development.</a:t>
            </a:r>
          </a:p>
          <a:p>
            <a:r>
              <a:rPr lang="en-US" dirty="0" smtClean="0"/>
              <a:t>According to some predictions, Bitcoins has some growth to do before it comes to its complete capacity and usage.</a:t>
            </a:r>
          </a:p>
        </p:txBody>
      </p:sp>
      <p:sp>
        <p:nvSpPr>
          <p:cNvPr id="9" name="TextBox 8"/>
          <p:cNvSpPr txBox="1"/>
          <p:nvPr/>
        </p:nvSpPr>
        <p:spPr>
          <a:xfrm>
            <a:off x="562075" y="4283199"/>
            <a:ext cx="9845335" cy="1754326"/>
          </a:xfrm>
          <a:prstGeom prst="rect">
            <a:avLst/>
          </a:prstGeom>
          <a:noFill/>
        </p:spPr>
        <p:txBody>
          <a:bodyPr wrap="square" rtlCol="0">
            <a:spAutoFit/>
          </a:bodyPr>
          <a:lstStyle/>
          <a:p>
            <a:r>
              <a:rPr lang="en-US" b="1" dirty="0" smtClean="0"/>
              <a:t>Inevitable Opposition</a:t>
            </a:r>
          </a:p>
          <a:p>
            <a:r>
              <a:rPr lang="en-US" dirty="0" smtClean="0"/>
              <a:t>A higher use of Bitcoin is a huge threat to Financial Systems, Governments and private sector businesses all across the world. This eventually leads to a lot of opposition and conspiracies against this virtual currency. The situation has gone to worse from 2012 when it all started where Bitcoins had to sustain tremendous pressure and rebellion.</a:t>
            </a:r>
          </a:p>
          <a:p>
            <a:endParaRPr lang="en-US" dirty="0"/>
          </a:p>
        </p:txBody>
      </p:sp>
    </p:spTree>
    <p:extLst>
      <p:ext uri="{BB962C8B-B14F-4D97-AF65-F5344CB8AC3E}">
        <p14:creationId xmlns:p14="http://schemas.microsoft.com/office/powerpoint/2010/main" val="8089593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14793" y="599607"/>
            <a:ext cx="10178322" cy="1477328"/>
          </a:xfrm>
          <a:prstGeom prst="rect">
            <a:avLst/>
          </a:prstGeom>
          <a:noFill/>
        </p:spPr>
        <p:txBody>
          <a:bodyPr wrap="square" rtlCol="0">
            <a:spAutoFit/>
          </a:bodyPr>
          <a:lstStyle/>
          <a:p>
            <a:r>
              <a:rPr lang="en-US" b="1" dirty="0" smtClean="0"/>
              <a:t>Bitcoins are favorite of Criminals</a:t>
            </a:r>
          </a:p>
          <a:p>
            <a:r>
              <a:rPr lang="en-US" dirty="0" smtClean="0"/>
              <a:t>Bitcoins</a:t>
            </a:r>
            <a:r>
              <a:rPr lang="en-US" dirty="0"/>
              <a:t> have become “the currency of choice for people online </a:t>
            </a:r>
            <a:r>
              <a:rPr lang="en-US" dirty="0" smtClean="0"/>
              <a:t>buying drugs</a:t>
            </a:r>
            <a:r>
              <a:rPr lang="en-US" dirty="0"/>
              <a:t> or other </a:t>
            </a:r>
            <a:r>
              <a:rPr lang="en-US" b="1" dirty="0"/>
              <a:t>illicit</a:t>
            </a:r>
            <a:r>
              <a:rPr lang="en-US" dirty="0"/>
              <a:t> </a:t>
            </a:r>
            <a:r>
              <a:rPr lang="en-US" dirty="0" smtClean="0"/>
              <a:t>activities.”</a:t>
            </a:r>
          </a:p>
          <a:p>
            <a:r>
              <a:rPr lang="en-US" dirty="0" smtClean="0"/>
              <a:t>Bitcoins have been used by terrorist organizations and by illegal online websites as their mean of transactions. Terrorists need anonymity and they have always looked for new ways to do it, and it appears they have found it in </a:t>
            </a:r>
            <a:r>
              <a:rPr lang="en-US" dirty="0" err="1" smtClean="0"/>
              <a:t>Botcoins</a:t>
            </a:r>
            <a:r>
              <a:rPr lang="en-US" dirty="0" smtClean="0"/>
              <a:t>.</a:t>
            </a:r>
            <a:endParaRPr lang="en-US" dirty="0"/>
          </a:p>
        </p:txBody>
      </p:sp>
    </p:spTree>
    <p:extLst>
      <p:ext uri="{BB962C8B-B14F-4D97-AF65-F5344CB8AC3E}">
        <p14:creationId xmlns:p14="http://schemas.microsoft.com/office/powerpoint/2010/main" val="4400439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768840" y="869430"/>
            <a:ext cx="7090916" cy="369332"/>
          </a:xfrm>
          <a:prstGeom prst="rect">
            <a:avLst/>
          </a:prstGeom>
          <a:noFill/>
        </p:spPr>
        <p:txBody>
          <a:bodyPr wrap="none" rtlCol="0">
            <a:spAutoFit/>
          </a:bodyPr>
          <a:lstStyle/>
          <a:p>
            <a:r>
              <a:rPr lang="en-US" b="1" i="1"/>
              <a:t>Bitcoin is a digital global commodity, being used as a bartering medium.</a:t>
            </a:r>
            <a:endParaRPr lang="en-US"/>
          </a:p>
        </p:txBody>
      </p:sp>
    </p:spTree>
    <p:extLst>
      <p:ext uri="{BB962C8B-B14F-4D97-AF65-F5344CB8AC3E}">
        <p14:creationId xmlns:p14="http://schemas.microsoft.com/office/powerpoint/2010/main" val="12740731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269823" y="224852"/>
            <a:ext cx="11387688" cy="4706911"/>
          </a:xfrm>
          <a:prstGeom prst="rect">
            <a:avLst/>
          </a:prstGeom>
        </p:spPr>
      </p:pic>
    </p:spTree>
    <p:extLst>
      <p:ext uri="{BB962C8B-B14F-4D97-AF65-F5344CB8AC3E}">
        <p14:creationId xmlns:p14="http://schemas.microsoft.com/office/powerpoint/2010/main" val="16446209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3312826" y="1019331"/>
            <a:ext cx="1791773" cy="369332"/>
          </a:xfrm>
          <a:prstGeom prst="rect">
            <a:avLst/>
          </a:prstGeom>
          <a:noFill/>
        </p:spPr>
        <p:txBody>
          <a:bodyPr wrap="none" rtlCol="0">
            <a:spAutoFit/>
          </a:bodyPr>
          <a:lstStyle/>
          <a:p>
            <a:r>
              <a:rPr lang="en-US" dirty="0" smtClean="0"/>
              <a:t>Current Situation</a:t>
            </a:r>
            <a:endParaRPr lang="en-US" dirty="0"/>
          </a:p>
        </p:txBody>
      </p:sp>
      <p:sp>
        <p:nvSpPr>
          <p:cNvPr id="6" name="TextBox 5"/>
          <p:cNvSpPr txBox="1"/>
          <p:nvPr/>
        </p:nvSpPr>
        <p:spPr>
          <a:xfrm>
            <a:off x="509666" y="2623278"/>
            <a:ext cx="11437494" cy="2862322"/>
          </a:xfrm>
          <a:prstGeom prst="rect">
            <a:avLst/>
          </a:prstGeom>
          <a:noFill/>
        </p:spPr>
        <p:txBody>
          <a:bodyPr wrap="square" rtlCol="0">
            <a:spAutoFit/>
          </a:bodyPr>
          <a:lstStyle/>
          <a:p>
            <a:r>
              <a:rPr lang="en-US" dirty="0" smtClean="0"/>
              <a:t>The  growth of bitcoin usage in the last 5 years has been exponential and there have been numerous theories and beliefs regarding this crypto-currency's future. Bitcoins have proved to be a suitable alternative to existing financial systems where people from all across the world have adopted this new currency and have already made millions out of it.</a:t>
            </a:r>
          </a:p>
          <a:p>
            <a:endParaRPr lang="en-US" dirty="0"/>
          </a:p>
          <a:p>
            <a:r>
              <a:rPr lang="en-US" dirty="0" smtClean="0"/>
              <a:t>The supply Growth of Bitcoins has been set to be 25 bitcoins per block until mid 2016 and is believed to half down to 12.5 for the next 4 years before it halves again. This process is believed to continue until 2110 to 2140 by when all the 21million bitcoins available would have been used.</a:t>
            </a:r>
          </a:p>
          <a:p>
            <a:endParaRPr lang="en-US" dirty="0" smtClean="0"/>
          </a:p>
          <a:p>
            <a:endParaRPr lang="en-US" dirty="0"/>
          </a:p>
          <a:p>
            <a:endParaRPr lang="en-US" dirty="0" smtClean="0"/>
          </a:p>
        </p:txBody>
      </p:sp>
      <p:sp>
        <p:nvSpPr>
          <p:cNvPr id="7" name="TextBox 6"/>
          <p:cNvSpPr txBox="1"/>
          <p:nvPr/>
        </p:nvSpPr>
        <p:spPr>
          <a:xfrm>
            <a:off x="2473377" y="1588957"/>
            <a:ext cx="6107249" cy="369332"/>
          </a:xfrm>
          <a:prstGeom prst="rect">
            <a:avLst/>
          </a:prstGeom>
          <a:noFill/>
        </p:spPr>
        <p:txBody>
          <a:bodyPr wrap="none" rtlCol="0">
            <a:spAutoFit/>
          </a:bodyPr>
          <a:lstStyle/>
          <a:p>
            <a:r>
              <a:rPr lang="en-US" i="1"/>
              <a:t>“One of the great things about Bitcoin is its lack of democracy”</a:t>
            </a:r>
            <a:endParaRPr lang="en-US"/>
          </a:p>
        </p:txBody>
      </p:sp>
    </p:spTree>
    <p:extLst>
      <p:ext uri="{BB962C8B-B14F-4D97-AF65-F5344CB8AC3E}">
        <p14:creationId xmlns:p14="http://schemas.microsoft.com/office/powerpoint/2010/main" val="7285087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89547" y="554635"/>
            <a:ext cx="10851851" cy="5078313"/>
          </a:xfrm>
          <a:prstGeom prst="rect">
            <a:avLst/>
          </a:prstGeom>
          <a:noFill/>
        </p:spPr>
        <p:txBody>
          <a:bodyPr wrap="square" rtlCol="0">
            <a:spAutoFit/>
          </a:bodyPr>
          <a:lstStyle/>
          <a:p>
            <a:r>
              <a:rPr lang="en-US" dirty="0" smtClean="0"/>
              <a:t>To Start With..</a:t>
            </a:r>
          </a:p>
          <a:p>
            <a:endParaRPr lang="en-US" dirty="0" smtClean="0"/>
          </a:p>
          <a:p>
            <a:r>
              <a:rPr lang="en-US" dirty="0" smtClean="0"/>
              <a:t>The first Bitcoin Transaction was made on the 12</a:t>
            </a:r>
            <a:r>
              <a:rPr lang="en-US" baseline="30000" dirty="0" smtClean="0"/>
              <a:t>th</a:t>
            </a:r>
            <a:r>
              <a:rPr lang="en-US" dirty="0" smtClean="0"/>
              <a:t> Jan 2009 from Satoshi to Hal Finney.</a:t>
            </a:r>
          </a:p>
          <a:p>
            <a:r>
              <a:rPr lang="en-US" dirty="0" smtClean="0"/>
              <a:t>To get a glimpse of the growth of Bitcoins we might start with the fact that it started as:</a:t>
            </a:r>
          </a:p>
          <a:p>
            <a:r>
              <a:rPr lang="en-US" dirty="0" smtClean="0"/>
              <a:t> $1 = 1,309.03 BTC</a:t>
            </a:r>
          </a:p>
          <a:p>
            <a:r>
              <a:rPr lang="en-US" dirty="0" smtClean="0"/>
              <a:t>And now it is:</a:t>
            </a:r>
          </a:p>
          <a:p>
            <a:r>
              <a:rPr lang="en-US" dirty="0" smtClean="0"/>
              <a:t>$416 = 1 BTC</a:t>
            </a:r>
          </a:p>
          <a:p>
            <a:endParaRPr lang="en-US" dirty="0" smtClean="0"/>
          </a:p>
          <a:p>
            <a:r>
              <a:rPr lang="en-US" dirty="0" smtClean="0"/>
              <a:t>As the stats portray, the growth of Bitcoins has been massive and it has made a huge impact on various financial systems all across the globe. </a:t>
            </a:r>
          </a:p>
          <a:p>
            <a:r>
              <a:rPr lang="en-US" dirty="0" smtClean="0"/>
              <a:t>The usability of Bitcoins increased gradually with the passing years and by the end of 2011, people had started buying things as expensive as a vehicle using this innovative pseudo-currency.</a:t>
            </a:r>
          </a:p>
          <a:p>
            <a:r>
              <a:rPr lang="en-US" dirty="0" smtClean="0"/>
              <a:t>By 2016, Bitcoin has passed numerous milestones which clearly highlight how widely the concept has been accepted and where its heading towards.  </a:t>
            </a:r>
          </a:p>
          <a:p>
            <a:endParaRPr lang="en-US" dirty="0" smtClean="0"/>
          </a:p>
          <a:p>
            <a:endParaRPr lang="en-US" dirty="0" smtClean="0"/>
          </a:p>
          <a:p>
            <a:endParaRPr lang="en-US" dirty="0" smtClean="0"/>
          </a:p>
          <a:p>
            <a:endParaRPr lang="en-US" dirty="0"/>
          </a:p>
        </p:txBody>
      </p:sp>
    </p:spTree>
    <p:extLst>
      <p:ext uri="{BB962C8B-B14F-4D97-AF65-F5344CB8AC3E}">
        <p14:creationId xmlns:p14="http://schemas.microsoft.com/office/powerpoint/2010/main" val="12251490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908610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2977311" y="137942"/>
            <a:ext cx="4915063" cy="646331"/>
          </a:xfrm>
          <a:prstGeom prst="rect">
            <a:avLst/>
          </a:prstGeom>
          <a:noFill/>
        </p:spPr>
        <p:txBody>
          <a:bodyPr wrap="none" rtlCol="0">
            <a:spAutoFit/>
          </a:bodyPr>
          <a:lstStyle/>
          <a:p>
            <a:r>
              <a:rPr lang="en-US" b="1" dirty="0"/>
              <a:t>The Evolution of Bitcoin, from Behind a Berlin Bar</a:t>
            </a:r>
          </a:p>
          <a:p>
            <a:endParaRPr lang="en-US" dirty="0"/>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9684" y="4880968"/>
            <a:ext cx="3585590" cy="1816035"/>
          </a:xfrm>
          <a:prstGeom prst="rect">
            <a:avLst/>
          </a:prstGeom>
        </p:spPr>
      </p:pic>
      <p:sp>
        <p:nvSpPr>
          <p:cNvPr id="9" name="TextBox 8"/>
          <p:cNvSpPr txBox="1"/>
          <p:nvPr/>
        </p:nvSpPr>
        <p:spPr>
          <a:xfrm>
            <a:off x="479684" y="4007555"/>
            <a:ext cx="3122650" cy="646331"/>
          </a:xfrm>
          <a:prstGeom prst="rect">
            <a:avLst/>
          </a:prstGeom>
          <a:noFill/>
        </p:spPr>
        <p:txBody>
          <a:bodyPr wrap="none" rtlCol="0">
            <a:spAutoFit/>
          </a:bodyPr>
          <a:lstStyle/>
          <a:p>
            <a:r>
              <a:rPr lang="en-US" dirty="0" err="1" smtClean="0"/>
              <a:t>Joerg</a:t>
            </a:r>
            <a:r>
              <a:rPr lang="en-US" dirty="0" smtClean="0"/>
              <a:t> </a:t>
            </a:r>
            <a:r>
              <a:rPr lang="en-US" dirty="0" err="1" smtClean="0"/>
              <a:t>Plazter</a:t>
            </a:r>
            <a:r>
              <a:rPr lang="en-US" dirty="0"/>
              <a:t> </a:t>
            </a:r>
            <a:r>
              <a:rPr lang="en-US" dirty="0" smtClean="0"/>
              <a:t>– Owner Room 77</a:t>
            </a:r>
            <a:endParaRPr lang="en-US" i="1" dirty="0" smtClean="0"/>
          </a:p>
          <a:p>
            <a:r>
              <a:rPr lang="en-US" i="1" dirty="0" smtClean="0"/>
              <a:t>Nov 2013</a:t>
            </a:r>
          </a:p>
        </p:txBody>
      </p:sp>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05928" y="3999184"/>
            <a:ext cx="5243242" cy="2697819"/>
          </a:xfrm>
          <a:prstGeom prst="rect">
            <a:avLst/>
          </a:prstGeom>
        </p:spPr>
      </p:pic>
      <p:sp>
        <p:nvSpPr>
          <p:cNvPr id="11" name="TextBox 10"/>
          <p:cNvSpPr txBox="1"/>
          <p:nvPr/>
        </p:nvSpPr>
        <p:spPr>
          <a:xfrm>
            <a:off x="6205928" y="3361224"/>
            <a:ext cx="3327817" cy="646331"/>
          </a:xfrm>
          <a:prstGeom prst="rect">
            <a:avLst/>
          </a:prstGeom>
          <a:noFill/>
        </p:spPr>
        <p:txBody>
          <a:bodyPr wrap="square" rtlCol="0">
            <a:spAutoFit/>
          </a:bodyPr>
          <a:lstStyle/>
          <a:p>
            <a:r>
              <a:rPr lang="en-US" dirty="0" smtClean="0"/>
              <a:t>A sign board from </a:t>
            </a:r>
            <a:r>
              <a:rPr lang="en-US" smtClean="0"/>
              <a:t>Room 77, Berlin. </a:t>
            </a:r>
            <a:r>
              <a:rPr lang="en-US" i="1" dirty="0" smtClean="0"/>
              <a:t>2013</a:t>
            </a:r>
            <a:endParaRPr lang="en-US" i="1" dirty="0"/>
          </a:p>
        </p:txBody>
      </p:sp>
      <p:sp>
        <p:nvSpPr>
          <p:cNvPr id="12" name="TextBox 11"/>
          <p:cNvSpPr txBox="1"/>
          <p:nvPr/>
        </p:nvSpPr>
        <p:spPr>
          <a:xfrm>
            <a:off x="1484025" y="524654"/>
            <a:ext cx="9368854" cy="2308487"/>
          </a:xfrm>
          <a:prstGeom prst="rect">
            <a:avLst/>
          </a:prstGeom>
          <a:noFill/>
        </p:spPr>
        <p:txBody>
          <a:bodyPr wrap="square" rtlCol="0">
            <a:spAutoFit/>
          </a:bodyPr>
          <a:lstStyle/>
          <a:p>
            <a:r>
              <a:rPr lang="en-US" dirty="0"/>
              <a:t>Nowadays, spending your bitcoins is not a problem anymore. You can eat, drink, buy a car or even a house with the </a:t>
            </a:r>
            <a:r>
              <a:rPr lang="en-US" dirty="0" err="1"/>
              <a:t>crypted</a:t>
            </a:r>
            <a:r>
              <a:rPr lang="en-US" dirty="0"/>
              <a:t> virtual currency. But the situation was a lot different 5 years ago when you had to fly to Berlin and make your way to a small bar in the city’s </a:t>
            </a:r>
            <a:r>
              <a:rPr lang="en-US" dirty="0" err="1"/>
              <a:t>Kreuzberg</a:t>
            </a:r>
            <a:r>
              <a:rPr lang="en-US" dirty="0"/>
              <a:t> district if you wanted to spend </a:t>
            </a:r>
            <a:r>
              <a:rPr lang="en-US" dirty="0" smtClean="0"/>
              <a:t>bitcoins. Room </a:t>
            </a:r>
            <a:r>
              <a:rPr lang="en-US" dirty="0"/>
              <a:t>77 in the German capital is reveling 5 years of accepting the crypto-currency. The owner of the bar, </a:t>
            </a:r>
            <a:r>
              <a:rPr lang="en-US" dirty="0" err="1"/>
              <a:t>Joerg</a:t>
            </a:r>
            <a:r>
              <a:rPr lang="en-US" dirty="0"/>
              <a:t> </a:t>
            </a:r>
            <a:r>
              <a:rPr lang="en-US" dirty="0" err="1"/>
              <a:t>Plazter</a:t>
            </a:r>
            <a:r>
              <a:rPr lang="en-US" dirty="0"/>
              <a:t>, claims that it was around May 2011 when he accepted the first Bitcoin transaction for a beer</a:t>
            </a:r>
            <a:r>
              <a:rPr lang="en-US" dirty="0" smtClean="0"/>
              <a:t>. This transaction is believed to be the world’s first purchase with digital currency in a shop, restaurant or bar.</a:t>
            </a:r>
            <a:endParaRPr lang="en-US" dirty="0"/>
          </a:p>
          <a:p>
            <a:endParaRPr lang="en-US" dirty="0"/>
          </a:p>
        </p:txBody>
      </p:sp>
    </p:spTree>
    <p:extLst>
      <p:ext uri="{BB962C8B-B14F-4D97-AF65-F5344CB8AC3E}">
        <p14:creationId xmlns:p14="http://schemas.microsoft.com/office/powerpoint/2010/main" val="16828710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869430" y="471712"/>
            <a:ext cx="1574214" cy="369332"/>
          </a:xfrm>
          <a:prstGeom prst="rect">
            <a:avLst/>
          </a:prstGeom>
          <a:noFill/>
        </p:spPr>
        <p:txBody>
          <a:bodyPr wrap="none" rtlCol="0">
            <a:spAutoFit/>
          </a:bodyPr>
          <a:lstStyle/>
          <a:p>
            <a:r>
              <a:rPr lang="en-US" b="1" dirty="0" smtClean="0"/>
              <a:t>Then and Now</a:t>
            </a:r>
            <a:endParaRPr lang="en-US" b="1" dirty="0"/>
          </a:p>
        </p:txBody>
      </p:sp>
      <p:sp>
        <p:nvSpPr>
          <p:cNvPr id="2" name="TextBox 1"/>
          <p:cNvSpPr txBox="1"/>
          <p:nvPr/>
        </p:nvSpPr>
        <p:spPr>
          <a:xfrm>
            <a:off x="689547" y="1184222"/>
            <a:ext cx="9878517" cy="3693319"/>
          </a:xfrm>
          <a:prstGeom prst="rect">
            <a:avLst/>
          </a:prstGeom>
          <a:noFill/>
        </p:spPr>
        <p:txBody>
          <a:bodyPr wrap="square" rtlCol="0">
            <a:spAutoFit/>
          </a:bodyPr>
          <a:lstStyle/>
          <a:p>
            <a:r>
              <a:rPr lang="en-US" dirty="0" smtClean="0"/>
              <a:t>The usability of bitcoins has amplified since its beginning. It has seen some highs and lows, it has been embraced by many and disgraced by the rest but it still continues its march towards global recognition. </a:t>
            </a:r>
            <a:r>
              <a:rPr lang="en-US" dirty="0"/>
              <a:t>Back then, </a:t>
            </a:r>
            <a:r>
              <a:rPr lang="en-US" dirty="0" err="1"/>
              <a:t>Platzer</a:t>
            </a:r>
            <a:r>
              <a:rPr lang="en-US" dirty="0"/>
              <a:t> explained, he was happy if he had one or two bitcoin purchases per month; now he has up to 10 purchases per evening.</a:t>
            </a:r>
          </a:p>
          <a:p>
            <a:r>
              <a:rPr lang="en-US" dirty="0"/>
              <a:t>Back then people would turn up with their laptops and manually type in the address codes to make transactions; now young hipsters show up with their smartphones and make transactions like it’s the easiest thing in the world.</a:t>
            </a:r>
          </a:p>
          <a:p>
            <a:r>
              <a:rPr lang="en-US" dirty="0"/>
              <a:t>Back then </a:t>
            </a:r>
            <a:r>
              <a:rPr lang="en-US" dirty="0" err="1"/>
              <a:t>Platzer</a:t>
            </a:r>
            <a:r>
              <a:rPr lang="en-US" dirty="0"/>
              <a:t> would be ecstatic if four people showed up to a bitcoin </a:t>
            </a:r>
            <a:r>
              <a:rPr lang="en-US" dirty="0" err="1"/>
              <a:t>meetup</a:t>
            </a:r>
            <a:r>
              <a:rPr lang="en-US" dirty="0"/>
              <a:t>; now his bar fills up on the first Thursday of every month when the local enthusiasts meet.</a:t>
            </a:r>
          </a:p>
          <a:p>
            <a:r>
              <a:rPr lang="en-US" dirty="0" err="1" smtClean="0"/>
              <a:t>Platzer</a:t>
            </a:r>
            <a:r>
              <a:rPr lang="en-US" dirty="0" smtClean="0"/>
              <a:t> </a:t>
            </a:r>
            <a:r>
              <a:rPr lang="en-US" dirty="0"/>
              <a:t>described himself as an old-school “hacker, lock picker and phreak”. In his circles there was talk of a decentralized digital currency for years, and when he heard about bitcoin for the first time he knew he was on to something big.</a:t>
            </a:r>
          </a:p>
          <a:p>
            <a:endParaRPr lang="en-US" dirty="0"/>
          </a:p>
        </p:txBody>
      </p:sp>
    </p:spTree>
    <p:extLst>
      <p:ext uri="{BB962C8B-B14F-4D97-AF65-F5344CB8AC3E}">
        <p14:creationId xmlns:p14="http://schemas.microsoft.com/office/powerpoint/2010/main" val="1437106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2938071" y="267741"/>
            <a:ext cx="5921115" cy="3947410"/>
          </a:xfrm>
          <a:prstGeom prst="rect">
            <a:avLst/>
          </a:prstGeom>
        </p:spPr>
      </p:pic>
      <p:sp>
        <p:nvSpPr>
          <p:cNvPr id="6" name="TextBox 5"/>
          <p:cNvSpPr txBox="1"/>
          <p:nvPr/>
        </p:nvSpPr>
        <p:spPr>
          <a:xfrm>
            <a:off x="2053653" y="4514954"/>
            <a:ext cx="9278912" cy="923330"/>
          </a:xfrm>
          <a:prstGeom prst="rect">
            <a:avLst/>
          </a:prstGeom>
          <a:noFill/>
        </p:spPr>
        <p:txBody>
          <a:bodyPr wrap="square" rtlCol="0">
            <a:spAutoFit/>
          </a:bodyPr>
          <a:lstStyle/>
          <a:p>
            <a:r>
              <a:rPr lang="en-US" dirty="0" smtClean="0"/>
              <a:t>“</a:t>
            </a:r>
            <a:r>
              <a:rPr lang="en-US" i="1" dirty="0"/>
              <a:t>Everyone was laughing about it and people were asking 'what is this funny bitcoin stuff [that] was on the wall'. The staff just shook their heads and said it was some strange thing the boss liked</a:t>
            </a:r>
            <a:r>
              <a:rPr lang="en-US" i="1" dirty="0" smtClean="0"/>
              <a:t>.”</a:t>
            </a:r>
            <a:endParaRPr lang="en-US" dirty="0"/>
          </a:p>
        </p:txBody>
      </p:sp>
    </p:spTree>
    <p:extLst>
      <p:ext uri="{BB962C8B-B14F-4D97-AF65-F5344CB8AC3E}">
        <p14:creationId xmlns:p14="http://schemas.microsoft.com/office/powerpoint/2010/main" val="9029200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362137" y="524657"/>
            <a:ext cx="1329403" cy="369332"/>
          </a:xfrm>
          <a:prstGeom prst="rect">
            <a:avLst/>
          </a:prstGeom>
          <a:noFill/>
        </p:spPr>
        <p:txBody>
          <a:bodyPr wrap="none" rtlCol="0">
            <a:spAutoFit/>
          </a:bodyPr>
          <a:lstStyle/>
          <a:p>
            <a:r>
              <a:rPr lang="en-US" dirty="0" smtClean="0"/>
              <a:t>Milestones..</a:t>
            </a:r>
          </a:p>
        </p:txBody>
      </p:sp>
      <p:graphicFrame>
        <p:nvGraphicFramePr>
          <p:cNvPr id="6" name="Table 5"/>
          <p:cNvGraphicFramePr>
            <a:graphicFrameLocks noGrp="1"/>
          </p:cNvGraphicFramePr>
          <p:nvPr>
            <p:extLst>
              <p:ext uri="{D42A27DB-BD31-4B8C-83A1-F6EECF244321}">
                <p14:modId xmlns:p14="http://schemas.microsoft.com/office/powerpoint/2010/main" val="822833458"/>
              </p:ext>
            </p:extLst>
          </p:nvPr>
        </p:nvGraphicFramePr>
        <p:xfrm>
          <a:off x="889812" y="1111968"/>
          <a:ext cx="10515600" cy="365760"/>
        </p:xfrm>
        <a:graphic>
          <a:graphicData uri="http://schemas.openxmlformats.org/drawingml/2006/table">
            <a:tbl>
              <a:tblPr/>
              <a:tblGrid>
                <a:gridCol w="5257800"/>
                <a:gridCol w="5257800"/>
              </a:tblGrid>
              <a:tr h="0">
                <a:tc>
                  <a:txBody>
                    <a:bodyPr/>
                    <a:lstStyle/>
                    <a:p>
                      <a:r>
                        <a:rPr lang="en-US" dirty="0"/>
                        <a:t>August </a:t>
                      </a:r>
                      <a:r>
                        <a:rPr lang="en-US" dirty="0" smtClean="0"/>
                        <a:t>18 2008</a:t>
                      </a:r>
                      <a:endParaRPr lang="en-US" dirty="0"/>
                    </a:p>
                  </a:txBody>
                  <a:tcPr anchor="ctr">
                    <a:lnL>
                      <a:noFill/>
                    </a:lnL>
                    <a:lnR>
                      <a:noFill/>
                    </a:lnR>
                    <a:lnT>
                      <a:noFill/>
                    </a:lnT>
                    <a:lnB>
                      <a:noFill/>
                    </a:lnB>
                    <a:solidFill>
                      <a:srgbClr val="FFFFFF"/>
                    </a:solidFill>
                  </a:tcPr>
                </a:tc>
                <a:tc>
                  <a:txBody>
                    <a:bodyPr/>
                    <a:lstStyle/>
                    <a:p>
                      <a:r>
                        <a:rPr lang="en-US" dirty="0"/>
                        <a:t>Domain name "</a:t>
                      </a:r>
                      <a:r>
                        <a:rPr lang="en-US" dirty="0" err="1"/>
                        <a:t>bitcoin.org</a:t>
                      </a:r>
                      <a:r>
                        <a:rPr lang="en-US" dirty="0"/>
                        <a:t>" registered</a:t>
                      </a:r>
                    </a:p>
                  </a:txBody>
                  <a:tcPr anchor="ctr">
                    <a:lnL>
                      <a:noFill/>
                    </a:lnL>
                    <a:lnR>
                      <a:noFill/>
                    </a:lnR>
                    <a:lnT>
                      <a:noFill/>
                    </a:lnT>
                    <a:lnB>
                      <a:noFill/>
                    </a:lnB>
                    <a:solidFill>
                      <a:srgbClr val="FFFFFF"/>
                    </a:solidFill>
                  </a:tcPr>
                </a:tc>
              </a:tr>
            </a:tbl>
          </a:graphicData>
        </a:graphic>
      </p:graphicFrame>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874" y="2624430"/>
            <a:ext cx="7914807" cy="2061622"/>
          </a:xfrm>
          <a:prstGeom prst="rect">
            <a:avLst/>
          </a:prstGeom>
        </p:spPr>
      </p:pic>
      <p:sp>
        <p:nvSpPr>
          <p:cNvPr id="10" name="TextBox 9"/>
          <p:cNvSpPr txBox="1"/>
          <p:nvPr/>
        </p:nvSpPr>
        <p:spPr>
          <a:xfrm>
            <a:off x="1882984" y="4686052"/>
            <a:ext cx="5368586" cy="369332"/>
          </a:xfrm>
          <a:prstGeom prst="rect">
            <a:avLst/>
          </a:prstGeom>
          <a:noFill/>
        </p:spPr>
        <p:txBody>
          <a:bodyPr wrap="none" rtlCol="0">
            <a:spAutoFit/>
          </a:bodyPr>
          <a:lstStyle/>
          <a:p>
            <a:r>
              <a:rPr lang="en-US" dirty="0" smtClean="0"/>
              <a:t>The advert for the first car sold via a Bitcoin transaction</a:t>
            </a:r>
            <a:endParaRPr lang="en-US" dirty="0"/>
          </a:p>
        </p:txBody>
      </p:sp>
      <p:pic>
        <p:nvPicPr>
          <p:cNvPr id="11" name="Picture 10"/>
          <p:cNvPicPr>
            <a:picLocks noChangeAspect="1"/>
          </p:cNvPicPr>
          <p:nvPr/>
        </p:nvPicPr>
        <p:blipFill>
          <a:blip r:embed="rId4"/>
          <a:stretch>
            <a:fillRect/>
          </a:stretch>
        </p:blipFill>
        <p:spPr>
          <a:xfrm>
            <a:off x="8858287" y="2615926"/>
            <a:ext cx="2134500" cy="1424666"/>
          </a:xfrm>
          <a:prstGeom prst="rect">
            <a:avLst/>
          </a:prstGeom>
        </p:spPr>
      </p:pic>
      <p:sp>
        <p:nvSpPr>
          <p:cNvPr id="12" name="TextBox 11"/>
          <p:cNvSpPr txBox="1"/>
          <p:nvPr/>
        </p:nvSpPr>
        <p:spPr>
          <a:xfrm>
            <a:off x="1067928" y="1704744"/>
            <a:ext cx="1332416" cy="369332"/>
          </a:xfrm>
          <a:prstGeom prst="rect">
            <a:avLst/>
          </a:prstGeom>
          <a:noFill/>
        </p:spPr>
        <p:txBody>
          <a:bodyPr wrap="none" rtlCol="0">
            <a:spAutoFit/>
          </a:bodyPr>
          <a:lstStyle/>
          <a:p>
            <a:r>
              <a:rPr lang="en-US" dirty="0" smtClean="0"/>
              <a:t>Feb 14 2011</a:t>
            </a:r>
            <a:endParaRPr lang="en-US" dirty="0"/>
          </a:p>
        </p:txBody>
      </p:sp>
      <p:sp>
        <p:nvSpPr>
          <p:cNvPr id="13" name="TextBox 12"/>
          <p:cNvSpPr txBox="1"/>
          <p:nvPr/>
        </p:nvSpPr>
        <p:spPr>
          <a:xfrm>
            <a:off x="5026838" y="1585162"/>
            <a:ext cx="6655632" cy="923330"/>
          </a:xfrm>
          <a:prstGeom prst="rect">
            <a:avLst/>
          </a:prstGeom>
          <a:noFill/>
        </p:spPr>
        <p:txBody>
          <a:bodyPr wrap="square" rtlCol="0">
            <a:spAutoFit/>
          </a:bodyPr>
          <a:lstStyle/>
          <a:p>
            <a:r>
              <a:rPr lang="en-US"/>
              <a:t>An Australian member of the Bitcoin Forum attempts to sell his 1984 Celica Supra for 3000 BTC, and becomes the first person to offer a vehicle in exchange for Bitcoins.</a:t>
            </a:r>
          </a:p>
        </p:txBody>
      </p:sp>
    </p:spTree>
    <p:extLst>
      <p:ext uri="{BB962C8B-B14F-4D97-AF65-F5344CB8AC3E}">
        <p14:creationId xmlns:p14="http://schemas.microsoft.com/office/powerpoint/2010/main" val="211343239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300</TotalTime>
  <Words>1080</Words>
  <Application>Microsoft Macintosh PowerPoint</Application>
  <PresentationFormat>Widescreen</PresentationFormat>
  <Paragraphs>103</Paragraphs>
  <Slides>17</Slides>
  <Notes>4</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Jain, Rishabh</dc:creator>
  <cp:lastModifiedBy>Jain, Rishabh</cp:lastModifiedBy>
  <cp:revision>29</cp:revision>
  <dcterms:created xsi:type="dcterms:W3CDTF">2016-03-10T22:47:59Z</dcterms:created>
  <dcterms:modified xsi:type="dcterms:W3CDTF">2016-03-15T12:57:54Z</dcterms:modified>
</cp:coreProperties>
</file>

<file path=docProps/thumbnail.jpeg>
</file>